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58" r:id="rId5"/>
    <p:sldId id="261" r:id="rId6"/>
    <p:sldId id="262" r:id="rId7"/>
    <p:sldId id="259" r:id="rId8"/>
    <p:sldId id="264" r:id="rId9"/>
    <p:sldId id="268" r:id="rId10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D6C550B-E40F-451C-B9C8-3557004BEE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AB5B44AD-70E4-4F73-A9F0-4C5754E90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C192B104-9D24-47F8-87ED-CCD2916B7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859C-5B9F-40F8-9AAF-C012A23FB873}" type="datetimeFigureOut">
              <a:rPr lang="lt-LT" smtClean="0"/>
              <a:t>2022-03-08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E0CE3162-2AAE-4E58-9352-E0347E556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7A67D0C-D571-4F65-A1D0-5AA720214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3608-7AEA-4273-9788-9A35922759D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85516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5411E3F-99A9-4E0F-AC61-5C2C15FF3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217E73C-E142-42E2-8FBB-9D8ED35BB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F4FF527-AA66-4269-A215-07A0DFF5B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859C-5B9F-40F8-9AAF-C012A23FB873}" type="datetimeFigureOut">
              <a:rPr lang="lt-LT" smtClean="0"/>
              <a:t>2022-03-08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7947FD6-F3B2-43C5-BEE5-6FBCB51F9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EA31606A-2D32-4DD1-AD28-60F6A653E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3608-7AEA-4273-9788-9A35922759D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22326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9DF4A3C-F657-4F82-A809-3B42B9EB5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9DD7839-84B1-4DF2-AB88-06F57F38C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BC2D7807-9F1D-47F2-B372-D082B73A5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859C-5B9F-40F8-9AAF-C012A23FB873}" type="datetimeFigureOut">
              <a:rPr lang="lt-LT" smtClean="0"/>
              <a:t>2022-03-08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3DC77450-A2A2-47E7-A682-CF3E11DEA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BB49071-B4D9-4E93-98E8-1B6592CB7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3608-7AEA-4273-9788-9A35922759D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174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4F8E831-77F9-4A66-A142-FAB0411BD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9F134B1-A3C4-44A1-9C72-44BDE24B3B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AE26ECE6-9705-4B2B-AE35-25A40B41B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E355FEC5-0ED8-4E54-B2D5-330339BCE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859C-5B9F-40F8-9AAF-C012A23FB873}" type="datetimeFigureOut">
              <a:rPr lang="lt-LT" smtClean="0"/>
              <a:t>2022-03-08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5AD84C43-33DD-470C-8AC5-FD60053FB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1CE4E5DA-D725-40C7-BD1D-3015D080A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3608-7AEA-4273-9788-9A35922759D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4907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1B787D0-A55B-44F3-9B4E-130973540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2E496C7-E334-49D5-8983-112A702D8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E7D5392C-908A-4A38-B4A7-D33AEE696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2C94972B-54DA-4BF5-BCF7-4AD34D4FDE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B9126A3F-3F0F-45D0-86B0-6D9DF1713B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837EB33D-C54A-4B58-8318-04A8231BF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859C-5B9F-40F8-9AAF-C012A23FB873}" type="datetimeFigureOut">
              <a:rPr lang="lt-LT" smtClean="0"/>
              <a:t>2022-03-08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65C1962E-5333-49AF-B3E2-177D05A71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7F4C6702-1E90-498F-AAD6-8BFE13810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3608-7AEA-4273-9788-9A35922759D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57482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6533503-27C1-4B0E-BB76-3940301D3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E6D2627F-45E7-40EC-BBC1-1E64027D7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859C-5B9F-40F8-9AAF-C012A23FB873}" type="datetimeFigureOut">
              <a:rPr lang="lt-LT" smtClean="0"/>
              <a:t>2022-03-08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9F5D738F-0B1A-473D-804D-134649B8F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E302746D-D9A8-4F4E-ACEB-568E1E988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3608-7AEA-4273-9788-9A35922759D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43837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8C6ED3FC-FA0A-416F-8B08-36D269AF5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859C-5B9F-40F8-9AAF-C012A23FB873}" type="datetimeFigureOut">
              <a:rPr lang="lt-LT" smtClean="0"/>
              <a:t>2022-03-08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40F89734-5336-4D41-B1B5-6D212C913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0F9C8C74-734F-4FE3-8A2B-EA87B5A6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3608-7AEA-4273-9788-9A35922759D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2951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6A3EF53-D122-422F-AE44-808993884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5012AAF-EFE2-405C-936F-A1C69F615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FD6C5474-1BEA-4BEA-B78E-CE30DDFE0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64B916B0-B2A6-4286-AE4D-BF546FA98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859C-5B9F-40F8-9AAF-C012A23FB873}" type="datetimeFigureOut">
              <a:rPr lang="lt-LT" smtClean="0"/>
              <a:t>2022-03-08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F6B2CF31-7EA8-442A-98F5-788E67BFD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C8FBC900-CA0F-47CA-A80C-53B06CC3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3608-7AEA-4273-9788-9A35922759D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41498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38FB425-DB51-4481-BF38-CE7DB91B5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70DE059E-5E10-4F94-83FD-4A05556F84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5DA60E1B-A2FD-45F2-803B-D6CB18BC8F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B1FC2A14-9CA5-4120-A488-7C4985AA7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859C-5B9F-40F8-9AAF-C012A23FB873}" type="datetimeFigureOut">
              <a:rPr lang="lt-LT" smtClean="0"/>
              <a:t>2022-03-08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2611094D-ADBA-4B2E-AED1-11A79CB17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EA89FB5D-83EF-4E76-B902-4138CD077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3608-7AEA-4273-9788-9A35922759D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81054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C080E9D-7AE6-4C0C-ABD7-3C9578640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94BE88FA-5CD6-4432-AEA4-C8FB55775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38F7BC7-0596-4CC4-85F9-50C0AB471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859C-5B9F-40F8-9AAF-C012A23FB873}" type="datetimeFigureOut">
              <a:rPr lang="lt-LT" smtClean="0"/>
              <a:t>2022-03-08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D98223F-788D-4173-8936-CDBDFDDA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192293E-D80F-44E2-8124-EC1BC2948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3608-7AEA-4273-9788-9A35922759D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25797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6F37129D-B234-4520-B15B-3E7DBAEEE9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834963C9-DD7B-4635-A2D3-8881EAF5F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37E95FD-0A0E-4E1A-8FA1-12EEE928B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7859C-5B9F-40F8-9AAF-C012A23FB873}" type="datetimeFigureOut">
              <a:rPr lang="lt-LT" smtClean="0"/>
              <a:t>2022-03-08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41FDBD7B-7B89-4B0E-917E-BA66B063F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948B8CDB-ECC8-4EEF-ADFA-925F6613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F3608-7AEA-4273-9788-9A35922759D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66600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3836D678-5401-4D97-895A-2EF8B49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80BCC6E5-8998-4D54-9C5F-749B8A583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29858666-265D-4DBC-B422-53F360E374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7859C-5B9F-40F8-9AAF-C012A23FB873}" type="datetimeFigureOut">
              <a:rPr lang="lt-LT" smtClean="0"/>
              <a:t>2022-03-08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562F75C3-1E25-4C49-8BCD-7BB9E396FD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8E7C97F-7DA8-4888-A9EE-A7C8AECE8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F3608-7AEA-4273-9788-9A35922759D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5018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terreg-baltic.eu/get-funding/programme-2021-2027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terreg-baltic.eu/get-funding/programme-2021-2027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terreg-baltic.eu/get-funding/programme-2021-2027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terreg-baltic.eu/get-funding/programme-2021-2027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terreg-baltic.eu/get-funding/programme-2021-2027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terreg-baltic.eu/get-funding/programme-2021-2027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terreg-baltic.eu/get-funding/programme-2021-2027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terreg-baltic.eu/get-funding/programme-2021-2027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terreg-baltic.eu/get-funding/programme-2021-2027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8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E0F0554B-EEBA-40D6-AA71-738D7DDD9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1" y="5660607"/>
            <a:ext cx="10909643" cy="552659"/>
          </a:xfrm>
        </p:spPr>
        <p:txBody>
          <a:bodyPr anchor="t">
            <a:normAutofit fontScale="85000" lnSpcReduction="20000"/>
          </a:bodyPr>
          <a:lstStyle/>
          <a:p>
            <a:br>
              <a:rPr lang="lt-LT" b="1" i="0" u="none" strike="noStrike" dirty="0">
                <a:solidFill>
                  <a:srgbClr val="4E5055"/>
                </a:solidFill>
                <a:effectLst/>
                <a:latin typeface="Lato" panose="020F0502020204030203" pitchFamily="34" charset="0"/>
                <a:hlinkClick r:id="rId2"/>
              </a:rPr>
            </a:br>
            <a:r>
              <a:rPr lang="lt-LT" b="1" i="0" u="none" strike="noStrike" dirty="0">
                <a:solidFill>
                  <a:srgbClr val="4E5055"/>
                </a:solidFill>
                <a:effectLst/>
                <a:latin typeface="Lato" panose="020F0502020204030203" pitchFamily="34" charset="0"/>
                <a:hlinkClick r:id="rId2"/>
              </a:rPr>
              <a:t>Baltijos jūros regiono programa - finansavimas 2021 - 2027</a:t>
            </a:r>
            <a:endParaRPr lang="lt-LT" b="0" i="0" dirty="0">
              <a:solidFill>
                <a:srgbClr val="4B4B4A"/>
              </a:solidFill>
              <a:effectLst/>
              <a:latin typeface="Lato" panose="020F0502020204030203" pitchFamily="34" charset="0"/>
            </a:endParaRPr>
          </a:p>
          <a:p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361A0AB5-D265-4D7B-BA94-8DEDEDB1F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7702" y="805028"/>
            <a:ext cx="5318010" cy="943946"/>
          </a:xfrm>
          <a:prstGeom prst="rect">
            <a:avLst/>
          </a:prstGeom>
        </p:spPr>
      </p:pic>
      <p:sp>
        <p:nvSpPr>
          <p:cNvPr id="39" name="sketch line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40A6E805-BAEC-4B1F-BC71-750C8C81C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663" y="2033505"/>
            <a:ext cx="2486722" cy="319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32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60E7DD3-80F6-4B84-8405-5AF63E5B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lt-LT" sz="22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2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2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2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2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lt-LT" sz="22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Baltijos jūros regiono programa - finansavimas 2021 – 2027</a:t>
            </a:r>
            <a:br>
              <a:rPr lang="lt-LT" sz="4400" b="1" i="0" u="none" strike="noStrike" dirty="0">
                <a:solidFill>
                  <a:srgbClr val="4E5055"/>
                </a:solidFill>
                <a:effectLst/>
                <a:latin typeface="Lato" panose="020F0502020204030203" pitchFamily="34" charset="0"/>
              </a:rPr>
            </a:b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AC7FAFE-A2D7-46EF-B773-5E3A8DA64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</a:rPr>
              <a:t>Europos regioninės plėtros fondas </a:t>
            </a:r>
            <a:r>
              <a:rPr lang="lt-LT" sz="3200" b="1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lt-LT" sz="3200" b="1" i="1" dirty="0">
                <a:solidFill>
                  <a:schemeClr val="accent6">
                    <a:lumMod val="50000"/>
                  </a:schemeClr>
                </a:solidFill>
              </a:rPr>
              <a:t>angl. ERDF</a:t>
            </a:r>
            <a:r>
              <a:rPr lang="lt-LT" sz="3200" b="1" dirty="0">
                <a:solidFill>
                  <a:schemeClr val="accent6">
                    <a:lumMod val="50000"/>
                  </a:schemeClr>
                </a:solidFill>
              </a:rPr>
              <a:t>)  </a:t>
            </a:r>
          </a:p>
          <a:p>
            <a:pPr marL="0" indent="0" algn="just"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</a:rPr>
              <a:t>2021–2027 m. </a:t>
            </a:r>
            <a:r>
              <a:rPr lang="lt-LT" sz="2800" b="1" dirty="0">
                <a:solidFill>
                  <a:schemeClr val="accent6">
                    <a:lumMod val="50000"/>
                  </a:schemeClr>
                </a:solidFill>
              </a:rPr>
              <a:t>l</a:t>
            </a: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</a:rPr>
              <a:t>aikotarpiu</a:t>
            </a:r>
            <a:r>
              <a:rPr lang="lt-LT" sz="2800" b="1" dirty="0">
                <a:solidFill>
                  <a:schemeClr val="accent6">
                    <a:lumMod val="50000"/>
                  </a:schemeClr>
                </a:solidFill>
              </a:rPr>
              <a:t>  skiria 8 mlrd. EUR Europos teritoriniam bendradarbiavimui </a:t>
            </a:r>
          </a:p>
          <a:p>
            <a:pPr algn="just"/>
            <a:endParaRPr lang="lt-LT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lt-LT" sz="2800" b="1" dirty="0">
                <a:solidFill>
                  <a:schemeClr val="accent6">
                    <a:lumMod val="50000"/>
                  </a:schemeClr>
                </a:solidFill>
              </a:rPr>
              <a:t>Mažiau išsivysčiusiems regionams bus taikomos iki 85 proc. projektų sąnaudų bendro finansavimo normos. </a:t>
            </a:r>
          </a:p>
          <a:p>
            <a:pPr algn="just"/>
            <a:r>
              <a:rPr lang="lt-LT" sz="2800" b="1" dirty="0">
                <a:solidFill>
                  <a:schemeClr val="accent6">
                    <a:lumMod val="50000"/>
                  </a:schemeClr>
                </a:solidFill>
              </a:rPr>
              <a:t>Bendro finansavimo normos pertvarką vykdantiems regionams ir labiau išsivysčiusiems regionams atitinkamai sudarys iki 60 proc. ir 40 proc.</a:t>
            </a:r>
          </a:p>
          <a:p>
            <a:pPr algn="just"/>
            <a:endParaRPr lang="lt-LT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lt-LT" sz="16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ea typeface="+mj-ea"/>
                <a:cs typeface="+mj-cs"/>
              </a:rPr>
              <a:t>https://www.europarl.europa.eu/factsheets/lt/sheet/95/europos-regionines-pletros-fondas-erpf-</a:t>
            </a:r>
          </a:p>
          <a:p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171D1630-EA2F-406E-8CD5-EFF90C0FF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339" y="365125"/>
            <a:ext cx="4639322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403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60E7DD3-80F6-4B84-8405-5AF63E5B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lt-LT" sz="22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2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2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2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2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lt-LT" sz="22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Baltijos jūros regiono programa - finansavimas 2021 – 2027</a:t>
            </a:r>
            <a:br>
              <a:rPr lang="lt-LT" sz="4400" b="1" i="0" u="none" strike="noStrike" dirty="0">
                <a:solidFill>
                  <a:srgbClr val="4E5055"/>
                </a:solidFill>
                <a:effectLst/>
                <a:latin typeface="Lato" panose="020F0502020204030203" pitchFamily="34" charset="0"/>
              </a:rPr>
            </a:b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AC7FAFE-A2D7-46EF-B773-5E3A8DA64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200" b="1" dirty="0">
                <a:solidFill>
                  <a:schemeClr val="accent6">
                    <a:lumMod val="50000"/>
                  </a:schemeClr>
                </a:solidFill>
                <a:ea typeface="+mn-ea"/>
                <a:cs typeface="+mn-cs"/>
              </a:rPr>
              <a:t>Baltijos jūros regiono programa </a:t>
            </a:r>
          </a:p>
          <a:p>
            <a:pPr marL="0" indent="0" algn="ctr">
              <a:buNone/>
            </a:pPr>
            <a:r>
              <a:rPr lang="lt-LT" sz="2800" b="1" dirty="0">
                <a:solidFill>
                  <a:schemeClr val="accent6">
                    <a:lumMod val="50000"/>
                  </a:schemeClr>
                </a:solidFill>
                <a:ea typeface="+mn-ea"/>
                <a:cs typeface="+mn-cs"/>
              </a:rPr>
              <a:t>ES finansavimas viešiesiems ir privatiems subjektams</a:t>
            </a:r>
          </a:p>
          <a:p>
            <a:pPr marL="0" indent="0" algn="ctr">
              <a:buNone/>
            </a:pPr>
            <a:r>
              <a:rPr lang="lt-LT" sz="2000" b="1" u="sng" dirty="0">
                <a:solidFill>
                  <a:schemeClr val="accent5">
                    <a:lumMod val="75000"/>
                  </a:schemeClr>
                </a:solidFill>
              </a:rPr>
              <a:t>https://interreg-baltic.eu/gateway/calls/</a:t>
            </a:r>
            <a:br>
              <a:rPr lang="lt-LT" sz="2000" b="1" u="sng" dirty="0">
                <a:solidFill>
                  <a:schemeClr val="accent5">
                    <a:lumMod val="75000"/>
                  </a:schemeClr>
                </a:solidFill>
              </a:rPr>
            </a:br>
            <a:endParaRPr lang="lt-LT" sz="2000" b="1" u="sng" dirty="0">
              <a:solidFill>
                <a:schemeClr val="accent6">
                  <a:lumMod val="50000"/>
                </a:schemeClr>
              </a:solidFill>
              <a:ea typeface="+mn-ea"/>
              <a:cs typeface="+mn-cs"/>
            </a:endParaRPr>
          </a:p>
          <a:p>
            <a:pPr algn="just"/>
            <a:r>
              <a:rPr lang="lt-LT" sz="2800" b="1" dirty="0">
                <a:solidFill>
                  <a:schemeClr val="accent6">
                    <a:lumMod val="50000"/>
                  </a:schemeClr>
                </a:solidFill>
                <a:ea typeface="+mn-ea"/>
                <a:cs typeface="+mn-cs"/>
              </a:rPr>
              <a:t>Turintiems išmanių idėjų, kaip formuoti Baltijos jūros regioną</a:t>
            </a:r>
            <a:r>
              <a:rPr lang="lt-LT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just"/>
            <a:r>
              <a:rPr lang="lt-LT" sz="2800" b="1" dirty="0">
                <a:solidFill>
                  <a:schemeClr val="accent6">
                    <a:lumMod val="50000"/>
                  </a:schemeClr>
                </a:solidFill>
                <a:ea typeface="+mn-ea"/>
                <a:cs typeface="+mn-cs"/>
              </a:rPr>
              <a:t>Kurti aplinką, kurioje galima bendradarbiauti tarpvalstybiniu mastu</a:t>
            </a:r>
          </a:p>
          <a:p>
            <a:r>
              <a:rPr lang="lt-LT" b="1" dirty="0">
                <a:solidFill>
                  <a:schemeClr val="accent6">
                    <a:lumMod val="50000"/>
                  </a:schemeClr>
                </a:solidFill>
              </a:rPr>
              <a:t>Į</a:t>
            </a:r>
            <a:r>
              <a:rPr lang="lt-LT" sz="2800" b="1" dirty="0">
                <a:solidFill>
                  <a:schemeClr val="accent6">
                    <a:lumMod val="50000"/>
                  </a:schemeClr>
                </a:solidFill>
                <a:ea typeface="+mn-ea"/>
                <a:cs typeface="+mn-cs"/>
              </a:rPr>
              <a:t>diegti inovatyvius, vandeniui nekenksmingus ir klimatui neutralius sprendimus</a:t>
            </a:r>
            <a:endParaRPr lang="lt-LT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lt-LT" sz="2800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171D1630-EA2F-406E-8CD5-EFF90C0FF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339" y="365125"/>
            <a:ext cx="4639322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4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A51A3EC-8A4B-4387-B535-5A80F0F90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3131"/>
          </a:xfrm>
        </p:spPr>
        <p:txBody>
          <a:bodyPr/>
          <a:lstStyle/>
          <a:p>
            <a:pPr algn="ctr"/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Baltijos jūros regiono programa - finansavimas 2021 – 2027</a:t>
            </a:r>
            <a:endParaRPr lang="lt-LT" sz="2000" b="1" dirty="0">
              <a:solidFill>
                <a:schemeClr val="accent5">
                  <a:lumMod val="75000"/>
                </a:schemeClr>
              </a:solidFill>
              <a:latin typeface="Lato" panose="020F0502020204030203" pitchFamily="34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960BD17-522E-44E4-8BBE-A9D69D406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" y="2048256"/>
            <a:ext cx="11795760" cy="4128707"/>
          </a:xfrm>
        </p:spPr>
        <p:txBody>
          <a:bodyPr/>
          <a:lstStyle/>
          <a:p>
            <a:pPr marL="0" indent="0" algn="ctr">
              <a:buNone/>
            </a:pPr>
            <a:r>
              <a:rPr lang="lt-LT" b="1" dirty="0">
                <a:solidFill>
                  <a:schemeClr val="accent6">
                    <a:lumMod val="50000"/>
                  </a:schemeClr>
                </a:solidFill>
              </a:rPr>
              <a:t>Prioritetinės kryptys:</a:t>
            </a:r>
          </a:p>
          <a:p>
            <a:pPr marL="0" indent="0" algn="ctr">
              <a:buNone/>
            </a:pPr>
            <a:endParaRPr lang="lt-LT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lt-LT" b="1" dirty="0">
                <a:solidFill>
                  <a:schemeClr val="accent6">
                    <a:lumMod val="50000"/>
                  </a:schemeClr>
                </a:solidFill>
              </a:rPr>
              <a:t>				- Inovatyvios bendruomenės</a:t>
            </a:r>
          </a:p>
          <a:p>
            <a:pPr marL="0" indent="0">
              <a:buNone/>
            </a:pPr>
            <a:r>
              <a:rPr lang="lt-LT" b="1" dirty="0">
                <a:solidFill>
                  <a:schemeClr val="accent6">
                    <a:lumMod val="50000"/>
                  </a:schemeClr>
                </a:solidFill>
              </a:rPr>
              <a:t>				- Sumanieji sprendimai vandens apsaugos ir 					   kokybės gerinimo srityje  </a:t>
            </a:r>
          </a:p>
          <a:p>
            <a:pPr marL="0" indent="0" algn="just">
              <a:buNone/>
            </a:pPr>
            <a:r>
              <a:rPr lang="lt-LT" b="1" dirty="0">
                <a:solidFill>
                  <a:schemeClr val="accent6">
                    <a:lumMod val="50000"/>
                  </a:schemeClr>
                </a:solidFill>
              </a:rPr>
              <a:t>				- Pastangos klimato neutralumo srityje</a:t>
            </a:r>
          </a:p>
          <a:p>
            <a:pPr marL="0" indent="0" algn="just">
              <a:buNone/>
            </a:pPr>
            <a:r>
              <a:rPr lang="lt-LT" b="1" dirty="0">
                <a:solidFill>
                  <a:schemeClr val="accent6">
                    <a:lumMod val="50000"/>
                  </a:schemeClr>
                </a:solidFill>
              </a:rPr>
              <a:t>				- Bendradarbiavimas</a:t>
            </a:r>
          </a:p>
          <a:p>
            <a:pPr marL="0" indent="0" algn="just">
              <a:buNone/>
            </a:pPr>
            <a:r>
              <a:rPr lang="lt-LT" dirty="0">
                <a:solidFill>
                  <a:schemeClr val="accent6">
                    <a:lumMod val="50000"/>
                  </a:schemeClr>
                </a:solidFill>
              </a:rPr>
              <a:t>				</a:t>
            </a:r>
          </a:p>
          <a:p>
            <a:pPr marL="0" indent="0" algn="ctr">
              <a:buNone/>
            </a:pPr>
            <a:endParaRPr lang="lt-LT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lt-LT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lt-LT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lt-LT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lt-LT" dirty="0"/>
          </a:p>
          <a:p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E08E79F8-5669-4E49-A1F6-A8911BA5E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035" y="582300"/>
            <a:ext cx="4639322" cy="828791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F64F5B4A-118F-4FAA-B589-80E12B8E2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50" y="2685421"/>
            <a:ext cx="3111085" cy="318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28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A51A3EC-8A4B-4387-B535-5A80F0F90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3131"/>
          </a:xfrm>
        </p:spPr>
        <p:txBody>
          <a:bodyPr/>
          <a:lstStyle/>
          <a:p>
            <a:pPr algn="ctr"/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Baltijos jūros regiono programa - finansavimas 2021 – 2027</a:t>
            </a:r>
            <a:endParaRPr lang="lt-LT" sz="2000" b="1" dirty="0">
              <a:solidFill>
                <a:schemeClr val="accent5">
                  <a:lumMod val="75000"/>
                </a:schemeClr>
              </a:solidFill>
              <a:latin typeface="Lato" panose="020F0502020204030203" pitchFamily="34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960BD17-522E-44E4-8BBE-A9D69D406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" y="2048256"/>
            <a:ext cx="11795760" cy="47000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</a:t>
            </a:r>
            <a:r>
              <a:rPr lang="lt-LT" sz="3200" b="1" dirty="0">
                <a:solidFill>
                  <a:schemeClr val="accent6">
                    <a:lumMod val="50000"/>
                  </a:schemeClr>
                </a:solidFill>
              </a:rPr>
              <a:t> Pagrindiniai projektai </a:t>
            </a:r>
          </a:p>
          <a:p>
            <a:pPr marL="0" indent="0"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</a:t>
            </a:r>
          </a:p>
          <a:p>
            <a:pPr marL="0" indent="0"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Tikslai orientuoti į: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			- Praktinius ir ilgalaikius rezultatus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			- Iššūkių sprendimą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			- Dėmesys bandomiesiems projektams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			- Atitinka BJR prioritetines programos kryptis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Partneriai – (mažiausiai) trys institucijos iš Baltijos jūros regiono valstybių</a:t>
            </a:r>
          </a:p>
          <a:p>
            <a:pPr marL="0" indent="0">
              <a:buNone/>
            </a:pPr>
            <a:r>
              <a:rPr lang="lt-LT" b="1" dirty="0">
                <a:solidFill>
                  <a:schemeClr val="accent6">
                    <a:lumMod val="50000"/>
                  </a:schemeClr>
                </a:solidFill>
              </a:rPr>
              <a:t>	</a:t>
            </a: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Trukmė – 36 mėnesiai</a:t>
            </a:r>
          </a:p>
          <a:p>
            <a:pPr marL="0" indent="0"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Finansavimas – nėra fiksuotų sumų, proporcingas projekto veikos pobūdžiui ir apimtims </a:t>
            </a:r>
          </a:p>
          <a:p>
            <a:pPr marL="0" indent="0">
              <a:buNone/>
            </a:pPr>
            <a:endParaRPr lang="lt-LT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lt-LT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lt-LT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lt-LT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lt-LT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lt-LT" dirty="0"/>
          </a:p>
          <a:p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E08E79F8-5669-4E49-A1F6-A8911BA5E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035" y="582300"/>
            <a:ext cx="4639322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1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A51A3EC-8A4B-4387-B535-5A80F0F90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3131"/>
          </a:xfrm>
        </p:spPr>
        <p:txBody>
          <a:bodyPr/>
          <a:lstStyle/>
          <a:p>
            <a:pPr algn="ctr"/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Baltijos jūros regiono programa - finansavimas 2021 – 2027</a:t>
            </a:r>
            <a:endParaRPr lang="lt-LT" sz="2000" b="1" dirty="0">
              <a:solidFill>
                <a:schemeClr val="accent5">
                  <a:lumMod val="75000"/>
                </a:schemeClr>
              </a:solidFill>
              <a:latin typeface="Lato" panose="020F0502020204030203" pitchFamily="34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960BD17-522E-44E4-8BBE-A9D69D406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" y="2048256"/>
            <a:ext cx="11795760" cy="47000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</a:t>
            </a:r>
          </a:p>
          <a:p>
            <a:pPr marL="0" indent="0" algn="ctr">
              <a:buNone/>
            </a:pPr>
            <a:r>
              <a:rPr lang="lt-LT" sz="3200" b="1" dirty="0">
                <a:solidFill>
                  <a:schemeClr val="accent6">
                    <a:lumMod val="50000"/>
                  </a:schemeClr>
                </a:solidFill>
              </a:rPr>
              <a:t>Pagrindinių projektų paraiškų teikimo ir tvirtinimo grafikas</a:t>
            </a: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		</a:t>
            </a:r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E08E79F8-5669-4E49-A1F6-A8911BA5E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035" y="582300"/>
            <a:ext cx="4639322" cy="828791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1462339B-5828-4CF9-882B-938086392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444" y="3521762"/>
            <a:ext cx="11173522" cy="261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78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DA22972-47AD-46F0-92F5-DB25FB4E5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69363"/>
          </a:xfrm>
        </p:spPr>
        <p:txBody>
          <a:bodyPr/>
          <a:lstStyle/>
          <a:p>
            <a:pPr algn="ctr"/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Baltijos jūros regiono programa - finansavimas 2021 – 2027</a:t>
            </a: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</a:rPr>
            </a:br>
            <a:endParaRPr lang="lt-LT" sz="2000" b="1" dirty="0">
              <a:solidFill>
                <a:schemeClr val="accent5">
                  <a:lumMod val="75000"/>
                </a:schemeClr>
              </a:solidFill>
              <a:latin typeface="Lato" panose="020F0502020204030203" pitchFamily="34" charset="0"/>
            </a:endParaRP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4DC1B6B5-5C57-41B8-B2CA-7B837750F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035" y="582300"/>
            <a:ext cx="4639322" cy="828791"/>
          </a:xfrm>
          <a:prstGeom prst="rect">
            <a:avLst/>
          </a:prstGeom>
        </p:spPr>
      </p:pic>
      <p:sp>
        <p:nvSpPr>
          <p:cNvPr id="9" name="Turinio vietos rezervavimo ženklas 8">
            <a:extLst>
              <a:ext uri="{FF2B5EF4-FFF2-40B4-BE49-F238E27FC236}">
                <a16:creationId xmlns:a16="http://schemas.microsoft.com/office/drawing/2014/main" id="{775006C6-5828-432B-AD51-1F99A900A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lt-LT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lt-LT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EAC1BF-3717-4588-9DEA-15F5A1963221}"/>
              </a:ext>
            </a:extLst>
          </p:cNvPr>
          <p:cNvSpPr txBox="1"/>
          <p:nvPr/>
        </p:nvSpPr>
        <p:spPr>
          <a:xfrm>
            <a:off x="448056" y="2148838"/>
            <a:ext cx="11274552" cy="4476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lt-LT" sz="3200" b="1" dirty="0">
                <a:solidFill>
                  <a:schemeClr val="accent6">
                    <a:lumMod val="50000"/>
                  </a:schemeClr>
                </a:solidFill>
              </a:rPr>
              <a:t>Mažesnieji projektai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Tikslai orientuoti į: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			- Pasitikėjimo didinimą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			- Bendradarbiavimo tinklų palaikymą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			- Glaudesnio ryšio su pilietine visuomene kūrimą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			- Reagavimą į nenuspėjamus iššūkius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Partneriai – (mažiausiai) trys institucijos iš Baltijos jūros regiono valstybių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Trukmė – 24 mėnesiai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lt-LT" sz="2000" b="1" dirty="0">
                <a:solidFill>
                  <a:schemeClr val="accent6">
                    <a:lumMod val="50000"/>
                  </a:schemeClr>
                </a:solidFill>
              </a:rPr>
              <a:t>	Finansavimas – iki 500 000 EUR </a:t>
            </a:r>
          </a:p>
        </p:txBody>
      </p:sp>
    </p:spTree>
    <p:extLst>
      <p:ext uri="{BB962C8B-B14F-4D97-AF65-F5344CB8AC3E}">
        <p14:creationId xmlns:p14="http://schemas.microsoft.com/office/powerpoint/2010/main" val="3618752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DA22972-47AD-46F0-92F5-DB25FB4E5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69363"/>
          </a:xfrm>
        </p:spPr>
        <p:txBody>
          <a:bodyPr/>
          <a:lstStyle/>
          <a:p>
            <a:pPr algn="ctr"/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Baltijos jūros regiono programa - finansavimas 2021 – 2027</a:t>
            </a: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</a:rPr>
            </a:br>
            <a:endParaRPr lang="lt-LT" sz="2000" b="1" dirty="0">
              <a:solidFill>
                <a:schemeClr val="accent5">
                  <a:lumMod val="75000"/>
                </a:schemeClr>
              </a:solidFill>
              <a:latin typeface="Lato" panose="020F0502020204030203" pitchFamily="34" charset="0"/>
            </a:endParaRP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4DC1B6B5-5C57-41B8-B2CA-7B837750F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035" y="582300"/>
            <a:ext cx="4639322" cy="828791"/>
          </a:xfrm>
          <a:prstGeom prst="rect">
            <a:avLst/>
          </a:prstGeom>
        </p:spPr>
      </p:pic>
      <p:sp>
        <p:nvSpPr>
          <p:cNvPr id="9" name="Turinio vietos rezervavimo ženklas 8">
            <a:extLst>
              <a:ext uri="{FF2B5EF4-FFF2-40B4-BE49-F238E27FC236}">
                <a16:creationId xmlns:a16="http://schemas.microsoft.com/office/drawing/2014/main" id="{775006C6-5828-432B-AD51-1F99A900A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lt-LT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lt-LT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EAC1BF-3717-4588-9DEA-15F5A1963221}"/>
              </a:ext>
            </a:extLst>
          </p:cNvPr>
          <p:cNvSpPr txBox="1"/>
          <p:nvPr/>
        </p:nvSpPr>
        <p:spPr>
          <a:xfrm>
            <a:off x="448056" y="2148838"/>
            <a:ext cx="11521440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lt-LT" sz="3200" b="1" dirty="0">
                <a:solidFill>
                  <a:schemeClr val="accent6">
                    <a:lumMod val="50000"/>
                  </a:schemeClr>
                </a:solidFill>
              </a:rPr>
              <a:t>Mažesniųjų projektų paraiškų teikimo ir tvirtinimo grafikas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5CB92AC9-D58A-4A63-B713-F8813F4796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857" y="3318066"/>
            <a:ext cx="10960295" cy="275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75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DA22972-47AD-46F0-92F5-DB25FB4E5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69363"/>
          </a:xfrm>
        </p:spPr>
        <p:txBody>
          <a:bodyPr/>
          <a:lstStyle/>
          <a:p>
            <a:pPr algn="ctr"/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Baltijos jūros regiono programa - finansavimas 2021 – 2027</a:t>
            </a:r>
            <a:b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</a:rPr>
            </a:br>
            <a:endParaRPr lang="lt-LT" sz="2000" b="1" dirty="0">
              <a:solidFill>
                <a:schemeClr val="accent5">
                  <a:lumMod val="75000"/>
                </a:schemeClr>
              </a:solidFill>
              <a:latin typeface="Lato" panose="020F0502020204030203" pitchFamily="34" charset="0"/>
            </a:endParaRP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4DC1B6B5-5C57-41B8-B2CA-7B837750F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035" y="582300"/>
            <a:ext cx="4639322" cy="828791"/>
          </a:xfrm>
          <a:prstGeom prst="rect">
            <a:avLst/>
          </a:prstGeom>
        </p:spPr>
      </p:pic>
      <p:sp>
        <p:nvSpPr>
          <p:cNvPr id="9" name="Turinio vietos rezervavimo ženklas 8">
            <a:extLst>
              <a:ext uri="{FF2B5EF4-FFF2-40B4-BE49-F238E27FC236}">
                <a16:creationId xmlns:a16="http://schemas.microsoft.com/office/drawing/2014/main" id="{775006C6-5828-432B-AD51-1F99A900A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lt-LT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982E3A-3C42-437E-90C5-701D24A233A7}"/>
              </a:ext>
            </a:extLst>
          </p:cNvPr>
          <p:cNvSpPr txBox="1"/>
          <p:nvPr/>
        </p:nvSpPr>
        <p:spPr>
          <a:xfrm>
            <a:off x="2902458" y="3244334"/>
            <a:ext cx="6094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1" u="sng" dirty="0">
                <a:solidFill>
                  <a:schemeClr val="accent6">
                    <a:lumMod val="50000"/>
                  </a:schemeClr>
                </a:solidFill>
              </a:rPr>
              <a:t>https://interreg-baltic.eu/gateway/calls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EE9428-EF5E-4505-AEF1-9886212BBF94}"/>
              </a:ext>
            </a:extLst>
          </p:cNvPr>
          <p:cNvSpPr txBox="1"/>
          <p:nvPr/>
        </p:nvSpPr>
        <p:spPr>
          <a:xfrm>
            <a:off x="3394710" y="4058978"/>
            <a:ext cx="6094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000" b="1" u="sng" dirty="0">
                <a:solidFill>
                  <a:schemeClr val="accent6">
                    <a:lumMod val="50000"/>
                  </a:schemeClr>
                </a:solidFill>
              </a:rPr>
              <a:t>https://www.youtube.com/watch?v=RGpUjyE6Q6I</a:t>
            </a:r>
          </a:p>
        </p:txBody>
      </p:sp>
    </p:spTree>
    <p:extLst>
      <p:ext uri="{BB962C8B-B14F-4D97-AF65-F5344CB8AC3E}">
        <p14:creationId xmlns:p14="http://schemas.microsoft.com/office/powerpoint/2010/main" val="2838298239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471</Words>
  <Application>Microsoft Office PowerPoint</Application>
  <PresentationFormat>Plačiaekranė</PresentationFormat>
  <Paragraphs>62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Lato</vt:lpstr>
      <vt:lpstr>„Office“ tema</vt:lpstr>
      <vt:lpstr>„PowerPoint“ pateiktis</vt:lpstr>
      <vt:lpstr>     Baltijos jūros regiono programa - finansavimas 2021 – 2027 </vt:lpstr>
      <vt:lpstr>     Baltijos jūros regiono programa - finansavimas 2021 – 2027 </vt:lpstr>
      <vt:lpstr>    Baltijos jūros regiono programa - finansavimas 2021 – 2027</vt:lpstr>
      <vt:lpstr>    Baltijos jūros regiono programa - finansavimas 2021 – 2027</vt:lpstr>
      <vt:lpstr>    Baltijos jūros regiono programa - finansavimas 2021 – 2027</vt:lpstr>
      <vt:lpstr>   Baltijos jūros regiono programa - finansavimas 2021 – 2027 </vt:lpstr>
      <vt:lpstr>   Baltijos jūros regiono programa - finansavimas 2021 – 2027 </vt:lpstr>
      <vt:lpstr>   Baltijos jūros regiono programa - finansavimas 2021 – 2027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Vitalija Fokienė</dc:creator>
  <cp:lastModifiedBy>ZrsaOffice14</cp:lastModifiedBy>
  <cp:revision>21</cp:revision>
  <dcterms:created xsi:type="dcterms:W3CDTF">2022-03-02T07:24:56Z</dcterms:created>
  <dcterms:modified xsi:type="dcterms:W3CDTF">2022-03-08T15:01:09Z</dcterms:modified>
</cp:coreProperties>
</file>